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oogle Sans" panose="020B0604020202020204" charset="0"/>
      <p:regular r:id="rId22"/>
      <p:bold r:id="rId23"/>
      <p:italic r:id="rId24"/>
      <p:boldItalic r:id="rId25"/>
    </p:embeddedFont>
    <p:embeddedFont>
      <p:font typeface="Google Sans Medium" panose="020B0604020202020204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Roboto Light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61C5B5-03B3-4ADC-B465-DC7AB0322280}">
  <a:tblStyle styleId="{6261C5B5-03B3-4ADC-B465-DC7AB03222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97e8e454a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97e8e454a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97e8e454a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97e8e454a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97e8e454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97e8e454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97e8e454a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97e8e454a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197e8e454a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197e8e454a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97e8e454a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97e8e454a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97e8e454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97e8e454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97e8e454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97e8e454a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97e8e454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97e8e454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97e8e454a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197e8e454a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97e8e454a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97e8e454a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97e8e454a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97e8e454a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97e8e454a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197e8e454a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97e8e454a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97e8e454a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85175" y="3679630"/>
            <a:ext cx="8310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10 de março de 2022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485175" y="2017750"/>
            <a:ext cx="83103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39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Análise do 33º Salão de Artesanato  Paraibano em João Pesso</a:t>
            </a:r>
            <a:r>
              <a:rPr lang="pt-BR" sz="44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</a:t>
            </a:r>
            <a:endParaRPr sz="1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485175" y="2888769"/>
            <a:ext cx="83103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Perfil do artesão pessoense, de sua produção e necessidades</a:t>
            </a:r>
            <a:endParaRPr sz="7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415" y="470841"/>
            <a:ext cx="687259" cy="779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1676" y="508024"/>
            <a:ext cx="952879" cy="704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4212" y="631315"/>
            <a:ext cx="1096762" cy="458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125" y="665791"/>
            <a:ext cx="1962401" cy="38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8633" y="486287"/>
            <a:ext cx="835068" cy="704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7939" y="498739"/>
            <a:ext cx="1038812" cy="66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21465" y="492513"/>
            <a:ext cx="744410" cy="735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38920" y="525444"/>
            <a:ext cx="450180" cy="73371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278126" y="137575"/>
            <a:ext cx="1656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Realização</a:t>
            </a:r>
            <a:endParaRPr sz="16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6352188" y="137575"/>
            <a:ext cx="1656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Apoio</a:t>
            </a:r>
            <a:endParaRPr sz="16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2"/>
          <p:cNvPicPr preferRelativeResize="0"/>
          <p:nvPr/>
        </p:nvPicPr>
        <p:blipFill rotWithShape="1">
          <a:blip r:embed="rId3">
            <a:alphaModFix/>
          </a:blip>
          <a:srcRect b="7407"/>
          <a:stretch/>
        </p:blipFill>
        <p:spPr>
          <a:xfrm>
            <a:off x="617687" y="108075"/>
            <a:ext cx="7908623" cy="492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 txBox="1"/>
          <p:nvPr/>
        </p:nvSpPr>
        <p:spPr>
          <a:xfrm>
            <a:off x="439800" y="1132650"/>
            <a:ext cx="82644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35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realização de uma </a:t>
            </a:r>
            <a:r>
              <a:rPr lang="pt-BR" sz="3500" b="1" dirty="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Feira Dominical de Arte, Artesanato e Antiguidades</a:t>
            </a:r>
            <a:r>
              <a:rPr lang="pt-BR" sz="35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no centro da cidade, é o desejo de </a:t>
            </a:r>
            <a:r>
              <a:rPr lang="pt-BR" sz="3500" b="1" dirty="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80% dos artesãos</a:t>
            </a:r>
            <a:r>
              <a:rPr lang="pt-BR" sz="35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que estão dispostos a participar.</a:t>
            </a:r>
            <a:endParaRPr sz="3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/>
          <p:nvPr/>
        </p:nvSpPr>
        <p:spPr>
          <a:xfrm>
            <a:off x="438526" y="487575"/>
            <a:ext cx="82869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2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74% dos entrevistado tem o artesanato como atividade principal</a:t>
            </a:r>
            <a:endParaRPr sz="22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4" name="Google Shape;264;p24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65" name="Google Shape;265;p24"/>
          <p:cNvGraphicFramePr/>
          <p:nvPr/>
        </p:nvGraphicFramePr>
        <p:xfrm>
          <a:off x="3558550" y="1471300"/>
          <a:ext cx="5203875" cy="2977500"/>
        </p:xfrm>
        <a:graphic>
          <a:graphicData uri="http://schemas.openxmlformats.org/drawingml/2006/table">
            <a:tbl>
              <a:tblPr>
                <a:noFill/>
                <a:tableStyleId>{6261C5B5-03B3-4ADC-B465-DC7AB0322280}</a:tableStyleId>
              </a:tblPr>
              <a:tblGrid>
                <a:gridCol w="173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4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17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Artesanato enquanto atividade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Categoria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Renda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Principal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Melhores meses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R$ 2150,70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95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Piores meses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R$ 745,73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9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Secundária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Melhores meses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R$ 1672,91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995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Piores meses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R$ 576,55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66" name="Google Shape;266;p24"/>
          <p:cNvSpPr txBox="1"/>
          <p:nvPr/>
        </p:nvSpPr>
        <p:spPr>
          <a:xfrm>
            <a:off x="214025" y="1642250"/>
            <a:ext cx="3167400" cy="25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Rendimento baixo</a:t>
            </a:r>
            <a:endParaRPr b="1" dirty="0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Mesmo nos melhores meses o rendimento médio dos artesãos não supera 2 salários mínimos.</a:t>
            </a: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Alarme!</a:t>
            </a:r>
            <a:endParaRPr b="1" dirty="0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Nos piores meses, muitos relataram que não conseguem vender </a:t>
            </a:r>
            <a:r>
              <a:rPr lang="pt-BR" sz="1100" b="1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nada</a:t>
            </a:r>
            <a:r>
              <a:rPr lang="pt-BR" sz="11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p24"/>
          <p:cNvSpPr txBox="1"/>
          <p:nvPr/>
        </p:nvSpPr>
        <p:spPr>
          <a:xfrm>
            <a:off x="3485725" y="963375"/>
            <a:ext cx="3395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Rendimento médio do artesãos</a:t>
            </a:r>
            <a:endParaRPr sz="17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24"/>
          <p:cNvSpPr txBox="1"/>
          <p:nvPr/>
        </p:nvSpPr>
        <p:spPr>
          <a:xfrm>
            <a:off x="3558550" y="4510325"/>
            <a:ext cx="3395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Salário mínimo: R$ 1212,00</a:t>
            </a:r>
            <a:endParaRPr sz="17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/>
          <p:nvPr/>
        </p:nvSpPr>
        <p:spPr>
          <a:xfrm>
            <a:off x="416314" y="3099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2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Proposta de ação (Recomendações)</a:t>
            </a:r>
            <a:endParaRPr sz="22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74" name="Google Shape;274;p25"/>
          <p:cNvGrpSpPr/>
          <p:nvPr/>
        </p:nvGrpSpPr>
        <p:grpSpPr>
          <a:xfrm>
            <a:off x="409575" y="1250700"/>
            <a:ext cx="1827000" cy="3163525"/>
            <a:chOff x="409575" y="1250700"/>
            <a:chExt cx="1827000" cy="3163525"/>
          </a:xfrm>
        </p:grpSpPr>
        <p:sp>
          <p:nvSpPr>
            <p:cNvPr id="275" name="Google Shape;275;p25"/>
            <p:cNvSpPr/>
            <p:nvPr/>
          </p:nvSpPr>
          <p:spPr>
            <a:xfrm>
              <a:off x="409575" y="1250700"/>
              <a:ext cx="1827000" cy="6246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Oficinas Criativas</a:t>
              </a:r>
              <a:endParaRPr sz="2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409575" y="1968325"/>
              <a:ext cx="1827000" cy="244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i="1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Realização de oficinas criativas  para desenvolvimento de Coleções temáticas.</a:t>
              </a: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7" name="Google Shape;277;p25"/>
          <p:cNvGrpSpPr/>
          <p:nvPr/>
        </p:nvGrpSpPr>
        <p:grpSpPr>
          <a:xfrm>
            <a:off x="2450225" y="1250700"/>
            <a:ext cx="2043600" cy="3163525"/>
            <a:chOff x="2450225" y="1250700"/>
            <a:chExt cx="2043600" cy="3163525"/>
          </a:xfrm>
        </p:grpSpPr>
        <p:sp>
          <p:nvSpPr>
            <p:cNvPr id="278" name="Google Shape;278;p25"/>
            <p:cNvSpPr/>
            <p:nvPr/>
          </p:nvSpPr>
          <p:spPr>
            <a:xfrm>
              <a:off x="2450225" y="1250700"/>
              <a:ext cx="2043600" cy="6246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2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LAIDA - Litoral</a:t>
              </a:r>
              <a:endParaRPr sz="22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2450225" y="1968325"/>
              <a:ext cx="2043600" cy="244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i="1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Agilizar a instalação e operacionalização do LAIDA - Litoral. Necessidade de formalizar um convênio com o Governo do Estado e Sebrae, junto ao Celeiro, para dar início a assistência direta ao artesãos.</a:t>
              </a: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0" name="Google Shape;280;p25"/>
          <p:cNvGrpSpPr/>
          <p:nvPr/>
        </p:nvGrpSpPr>
        <p:grpSpPr>
          <a:xfrm>
            <a:off x="4707475" y="1250700"/>
            <a:ext cx="1769700" cy="3163525"/>
            <a:chOff x="4707475" y="1250700"/>
            <a:chExt cx="1769700" cy="3163525"/>
          </a:xfrm>
        </p:grpSpPr>
        <p:sp>
          <p:nvSpPr>
            <p:cNvPr id="281" name="Google Shape;281;p25"/>
            <p:cNvSpPr/>
            <p:nvPr/>
          </p:nvSpPr>
          <p:spPr>
            <a:xfrm>
              <a:off x="4707475" y="1250700"/>
              <a:ext cx="1769700" cy="6246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2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Capacitação</a:t>
              </a:r>
              <a:endParaRPr sz="22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2" name="Google Shape;282;p25"/>
            <p:cNvSpPr/>
            <p:nvPr/>
          </p:nvSpPr>
          <p:spPr>
            <a:xfrm>
              <a:off x="4707475" y="1968325"/>
              <a:ext cx="1769700" cy="244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i="1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Propor um programa de capacitação para os artesãos a partir de suas demandas e necessidades apontadas nesta pesquisa.</a:t>
              </a: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3" name="Google Shape;283;p25"/>
          <p:cNvGrpSpPr/>
          <p:nvPr/>
        </p:nvGrpSpPr>
        <p:grpSpPr>
          <a:xfrm>
            <a:off x="6690825" y="1250700"/>
            <a:ext cx="2043600" cy="3163525"/>
            <a:chOff x="6690825" y="1250700"/>
            <a:chExt cx="2043600" cy="3163525"/>
          </a:xfrm>
        </p:grpSpPr>
        <p:sp>
          <p:nvSpPr>
            <p:cNvPr id="284" name="Google Shape;284;p25"/>
            <p:cNvSpPr/>
            <p:nvPr/>
          </p:nvSpPr>
          <p:spPr>
            <a:xfrm>
              <a:off x="6690825" y="1250700"/>
              <a:ext cx="2043600" cy="6246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2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Feira Dominical</a:t>
              </a:r>
              <a:endParaRPr sz="22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6690825" y="1968325"/>
              <a:ext cx="2043600" cy="244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i="1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Apoiar a PMJP na criação de uma Feira Dominical de Artesanato na área central de João Pessoa.</a:t>
              </a:r>
              <a:endParaRPr i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/>
          <p:nvPr/>
        </p:nvSpPr>
        <p:spPr>
          <a:xfrm>
            <a:off x="331727" y="218698"/>
            <a:ext cx="42327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Cícero Lucena  Filho    </a:t>
            </a:r>
            <a:r>
              <a:rPr lang="pt-BR" sz="11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Prefeito de João Pessoa</a:t>
            </a:r>
            <a:endParaRPr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Léo Bezerra    </a:t>
            </a:r>
            <a:r>
              <a:rPr lang="pt-BR" sz="11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Vice-Prefeito de João Pessoa</a:t>
            </a:r>
            <a:endParaRPr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53748" y="2066993"/>
            <a:ext cx="16065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Realização</a:t>
            </a:r>
            <a:endParaRPr sz="1600" b="1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2" name="Google Shape;292;p26"/>
          <p:cNvSpPr txBox="1"/>
          <p:nvPr/>
        </p:nvSpPr>
        <p:spPr>
          <a:xfrm>
            <a:off x="327399" y="2191525"/>
            <a:ext cx="4497105" cy="318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Diretoria de Economia Criativa da Secretaria de Desenvolvimento Econômico e Trabalho de João Pessoa    </a:t>
            </a: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SEDEST</a:t>
            </a:r>
            <a:endParaRPr lang="pt-BR" sz="105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Marianne Góes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Diretora de Economia Criativa da SEDEST 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Eduardo Barroso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Coordenador de Projetos Especiais da SEDEST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Camille Aquino 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Diretora do Departamento de Artesanato da SEDEST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 err="1">
                <a:latin typeface="Roboto"/>
                <a:ea typeface="Roboto"/>
                <a:cs typeface="Roboto"/>
                <a:sym typeface="Roboto"/>
              </a:rPr>
              <a:t>Karol</a:t>
            </a: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 Janaina Pinheiro 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Assistente Administrativa da Diretoria de Economia Criativa da SEDEST</a:t>
            </a:r>
            <a:endParaRPr sz="10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6"/>
          <p:cNvSpPr txBox="1"/>
          <p:nvPr/>
        </p:nvSpPr>
        <p:spPr>
          <a:xfrm>
            <a:off x="4594301" y="124725"/>
            <a:ext cx="1656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Apoio</a:t>
            </a:r>
            <a:endParaRPr sz="16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4" name="Google Shape;294;p26"/>
          <p:cNvSpPr txBox="1"/>
          <p:nvPr/>
        </p:nvSpPr>
        <p:spPr>
          <a:xfrm>
            <a:off x="4833750" y="482600"/>
            <a:ext cx="4040700" cy="508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Luís Alberto Gonçalves Amorim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Diretor Técnico do Sebrae Paraíba</a:t>
            </a:r>
            <a:r>
              <a:rPr lang="pt-BR" sz="11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Marielza</a:t>
            </a:r>
            <a:r>
              <a:rPr lang="pt-BR" sz="11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11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Targino</a:t>
            </a:r>
            <a:r>
              <a:rPr lang="pt-BR" sz="11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Gestora do Programa de Artesanato da Paraíba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Daniel Rodrigues    </a:t>
            </a: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Secretário de Turismo de João Pessoa</a:t>
            </a:r>
            <a:endParaRPr sz="110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Ferdinando Lucena    </a:t>
            </a: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Secretário Executivo de Turismo de João Pessoa</a:t>
            </a:r>
            <a:endParaRPr sz="110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Lucas de Alcântara Santos     </a:t>
            </a: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Auxiliar de projetos </a:t>
            </a:r>
            <a:endParaRPr sz="100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Secretaria Municipal de Turismo</a:t>
            </a:r>
            <a:endParaRPr sz="100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Cássio da Nóbrega Besarria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Coordenador do </a:t>
            </a:r>
            <a:r>
              <a:rPr lang="pt-BR" sz="1000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Labimec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 (UFPB)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Flávio Macaúbas Torres Filho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Analista de dados </a:t>
            </a:r>
            <a:r>
              <a:rPr lang="pt-BR" sz="1000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Labimec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 (UFPB)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Richardson Viana Galdino Guimarães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Entrevistador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b="1" dirty="0">
                <a:latin typeface="Roboto"/>
                <a:ea typeface="Roboto"/>
                <a:cs typeface="Roboto"/>
                <a:sym typeface="Roboto"/>
              </a:rPr>
              <a:t>Diana de Souza Carvalho    </a:t>
            </a:r>
            <a:r>
              <a:rPr lang="pt-BR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Entrevistadora</a:t>
            </a:r>
            <a:endParaRPr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6"/>
          <p:cNvSpPr txBox="1"/>
          <p:nvPr/>
        </p:nvSpPr>
        <p:spPr>
          <a:xfrm>
            <a:off x="331727" y="944734"/>
            <a:ext cx="4232700" cy="118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Vaulene</a:t>
            </a:r>
            <a:r>
              <a:rPr lang="pt-BR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Rodrigues     </a:t>
            </a:r>
            <a:r>
              <a:rPr lang="pt-BR" sz="105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Secretária de Desenvolvimento Econômico e Trabalho de João Pessoa - SEDEST</a:t>
            </a:r>
            <a:endParaRPr sz="1200" dirty="0">
              <a:solidFill>
                <a:schemeClr val="dk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João Bosco Ferraz de Oliveira    </a:t>
            </a:r>
            <a:r>
              <a:rPr lang="pt-BR" sz="1050" dirty="0">
                <a:solidFill>
                  <a:schemeClr val="dk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Roboto"/>
              </a:rPr>
              <a:t>Secretário Adjunto de Desenvolvimento Econômico e Trabalho de João Pessoa - SEDEST</a:t>
            </a:r>
            <a:endParaRPr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/>
        </p:nvSpPr>
        <p:spPr>
          <a:xfrm>
            <a:off x="2162165" y="0"/>
            <a:ext cx="4819669" cy="712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2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OBRIGADO PELA ATENÇÃO</a:t>
            </a:r>
            <a:endParaRPr sz="2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CB948B3-D845-4AC7-8FF9-A3DFDEEB30B8}"/>
              </a:ext>
            </a:extLst>
          </p:cNvPr>
          <p:cNvGrpSpPr/>
          <p:nvPr/>
        </p:nvGrpSpPr>
        <p:grpSpPr>
          <a:xfrm>
            <a:off x="1561821" y="553981"/>
            <a:ext cx="6394125" cy="4375082"/>
            <a:chOff x="2009010" y="1317084"/>
            <a:chExt cx="4004672" cy="3381731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28444464-2D92-4202-9840-B60D8876CF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7473" t="11773" r="13466" b="11400"/>
            <a:stretch/>
          </p:blipFill>
          <p:spPr>
            <a:xfrm>
              <a:off x="2009010" y="1701984"/>
              <a:ext cx="4004672" cy="2996831"/>
            </a:xfrm>
            <a:prstGeom prst="rect">
              <a:avLst/>
            </a:prstGeom>
          </p:spPr>
        </p:pic>
        <p:sp>
          <p:nvSpPr>
            <p:cNvPr id="5" name="Google Shape;248;p21">
              <a:extLst>
                <a:ext uri="{FF2B5EF4-FFF2-40B4-BE49-F238E27FC236}">
                  <a16:creationId xmlns:a16="http://schemas.microsoft.com/office/drawing/2014/main" id="{98FF14C8-25D5-4CAA-A39B-50CD9EA44489}"/>
                </a:ext>
              </a:extLst>
            </p:cNvPr>
            <p:cNvSpPr txBox="1"/>
            <p:nvPr/>
          </p:nvSpPr>
          <p:spPr>
            <a:xfrm>
              <a:off x="2009010" y="1317084"/>
              <a:ext cx="3507900" cy="4447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 dirty="0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Impressão dos visitantes</a:t>
              </a:r>
              <a:endParaRPr sz="13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/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Características da pesquisa</a:t>
            </a:r>
            <a:endParaRPr sz="24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0" y="1084875"/>
            <a:ext cx="8581800" cy="4377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Uma análise estratificada dos perfis: social, cultural e econômico dos artesãos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984675" y="1811400"/>
            <a:ext cx="8159400" cy="28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Realizada em </a:t>
            </a:r>
            <a:r>
              <a:rPr lang="pt-BR" sz="1800" b="1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loco</a:t>
            </a:r>
            <a:endParaRPr sz="1800" b="1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Foram entrevistados </a:t>
            </a:r>
            <a:r>
              <a:rPr lang="pt-BR" sz="1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119 artesãos e 150 visitantes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pt-BR" sz="1800">
                <a:latin typeface="Roboto"/>
                <a:ea typeface="Roboto"/>
                <a:cs typeface="Roboto"/>
                <a:sym typeface="Roboto"/>
              </a:rPr>
              <a:t>Colaboração entre </a:t>
            </a:r>
            <a:r>
              <a:rPr lang="pt-BR" sz="1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PMJP, Secretaria de Turismo</a:t>
            </a:r>
            <a:r>
              <a:rPr lang="pt-BR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pt-BR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UFPB</a:t>
            </a:r>
            <a:endParaRPr sz="1800"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Roboto"/>
              <a:buChar char="●"/>
            </a:pPr>
            <a:r>
              <a:rPr lang="pt-BR" sz="1800">
                <a:latin typeface="Roboto"/>
                <a:ea typeface="Roboto"/>
                <a:cs typeface="Roboto"/>
                <a:sym typeface="Roboto"/>
              </a:rPr>
              <a:t>Insumo para proposta de ação articulada de atuação no </a:t>
            </a:r>
            <a:r>
              <a:rPr lang="pt-BR" sz="1800" b="1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Território Artesanal do Litoral</a:t>
            </a:r>
            <a:endParaRPr sz="1800" b="1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7814375" y="292125"/>
            <a:ext cx="12102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431114" y="4949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4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Características do artesão</a:t>
            </a:r>
            <a:endParaRPr sz="24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82" name="Google Shape;82;p15"/>
          <p:cNvGraphicFramePr/>
          <p:nvPr/>
        </p:nvGraphicFramePr>
        <p:xfrm>
          <a:off x="371250" y="1563300"/>
          <a:ext cx="8401500" cy="1990484"/>
        </p:xfrm>
        <a:graphic>
          <a:graphicData uri="http://schemas.openxmlformats.org/drawingml/2006/table">
            <a:tbl>
              <a:tblPr>
                <a:noFill/>
                <a:tableStyleId>{6261C5B5-03B3-4ADC-B465-DC7AB0322280}</a:tableStyleId>
              </a:tblPr>
              <a:tblGrid>
                <a:gridCol w="2800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9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População idosa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Experiente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Forte vínculo familiar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média de idade dos artesãos do salão é de 55 anos.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maioria possui mais de 20 anos de experiência.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Cerca de 61% possuem familiares no artesanato e 35% aprenderam o ofício com seus parentes próximos.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A4335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Google Shape;83;p15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306925" y="3580200"/>
            <a:ext cx="65970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"/>
              <a:buChar char="➔"/>
            </a:pPr>
            <a:r>
              <a:rPr lang="pt-BR" sz="16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Necessidade de uma </a:t>
            </a:r>
            <a:r>
              <a:rPr lang="pt-BR" sz="1600" dirty="0" err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reoxigenação</a:t>
            </a:r>
            <a:r>
              <a:rPr lang="pt-BR" sz="16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 com a </a:t>
            </a:r>
            <a:r>
              <a:rPr lang="pt-BR" sz="1600" b="1" dirty="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capacitação de jovens</a:t>
            </a:r>
            <a:r>
              <a:rPr lang="pt-BR" sz="16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 para um artesanato de maior valor agregado</a:t>
            </a:r>
            <a:endParaRPr sz="16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431114" y="4949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4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Características do artesão</a:t>
            </a:r>
            <a:endParaRPr sz="24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431125" y="1502350"/>
            <a:ext cx="3167400" cy="23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Individualistas</a:t>
            </a:r>
            <a:endParaRPr b="1" dirty="0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84% trabalham sozinhos e não desejam ter ajudantes.</a:t>
            </a: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Informais</a:t>
            </a:r>
            <a:endParaRPr b="1" dirty="0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A maioria é informal e não possuem intenção de se formalizar - 62% não possuem CNPJ.</a:t>
            </a:r>
            <a:endParaRPr sz="1100" dirty="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2" name="Google Shape;92;p16"/>
          <p:cNvGrpSpPr/>
          <p:nvPr/>
        </p:nvGrpSpPr>
        <p:grpSpPr>
          <a:xfrm>
            <a:off x="3547724" y="954653"/>
            <a:ext cx="5596267" cy="3711131"/>
            <a:chOff x="3425250" y="909263"/>
            <a:chExt cx="6099474" cy="3771475"/>
          </a:xfrm>
        </p:grpSpPr>
        <p:pic>
          <p:nvPicPr>
            <p:cNvPr id="93" name="Google Shape;93;p16" title="Points scored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25250" y="909263"/>
              <a:ext cx="6099474" cy="3771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Google Shape;94;p16"/>
            <p:cNvSpPr txBox="1"/>
            <p:nvPr/>
          </p:nvSpPr>
          <p:spPr>
            <a:xfrm>
              <a:off x="6087790" y="1426384"/>
              <a:ext cx="1988700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b="1">
                  <a:solidFill>
                    <a:srgbClr val="FF0000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Se formalizar</a:t>
              </a:r>
              <a:endParaRPr b="1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7963325" y="2698325"/>
              <a:ext cx="1225500" cy="6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Aumentar vendas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4314693" y="3316334"/>
              <a:ext cx="8211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Outros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3910297" y="2372806"/>
              <a:ext cx="12255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Ponto próprio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3766884" y="1725546"/>
              <a:ext cx="25914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Participar de cooperativa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431114" y="4949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4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O artesão enquanto vetor de conhecimento</a:t>
            </a:r>
            <a:endParaRPr sz="24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364525" y="1633400"/>
            <a:ext cx="2906700" cy="25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Instrutores</a:t>
            </a:r>
            <a:endParaRPr b="1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69% declararam já ter capacitado outras pessoas em seu ofício.</a:t>
            </a: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Oportunidade</a:t>
            </a:r>
            <a:endParaRPr b="1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Os artesãos podem ser aproveitados como </a:t>
            </a:r>
            <a:r>
              <a:rPr lang="pt-BR" sz="1100" b="1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multiplicadores</a:t>
            </a: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, sobretudo em tipologias pouco ofertadas como marchetaria e cerâmica vitrificada.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6" name="Google Shape;106;p17"/>
          <p:cNvGrpSpPr/>
          <p:nvPr/>
        </p:nvGrpSpPr>
        <p:grpSpPr>
          <a:xfrm>
            <a:off x="3752175" y="843300"/>
            <a:ext cx="4995477" cy="4045111"/>
            <a:chOff x="3752175" y="843300"/>
            <a:chExt cx="4995477" cy="4045111"/>
          </a:xfrm>
        </p:grpSpPr>
        <p:pic>
          <p:nvPicPr>
            <p:cNvPr id="107" name="Google Shape;107;p17"/>
            <p:cNvPicPr preferRelativeResize="0"/>
            <p:nvPr/>
          </p:nvPicPr>
          <p:blipFill rotWithShape="1">
            <a:blip r:embed="rId3">
              <a:alphaModFix/>
            </a:blip>
            <a:srcRect l="15871" t="10866" r="13019" b="10959"/>
            <a:stretch/>
          </p:blipFill>
          <p:spPr>
            <a:xfrm>
              <a:off x="3752175" y="1228188"/>
              <a:ext cx="4995476" cy="3660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" name="Google Shape;108;p17"/>
            <p:cNvSpPr txBox="1"/>
            <p:nvPr/>
          </p:nvSpPr>
          <p:spPr>
            <a:xfrm>
              <a:off x="3752175" y="843300"/>
              <a:ext cx="3507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Produtos prediletos dos artesãos</a:t>
              </a:r>
              <a:endParaRPr sz="13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DC9EDB2-D558-4620-B00E-A51E9FE28F95}"/>
              </a:ext>
            </a:extLst>
          </p:cNvPr>
          <p:cNvSpPr txBox="1"/>
          <p:nvPr/>
        </p:nvSpPr>
        <p:spPr>
          <a:xfrm>
            <a:off x="350409" y="536917"/>
            <a:ext cx="8443181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6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presença de elementos culturais de seu entorno expresso nos trabalhos é uma </a:t>
            </a:r>
            <a:r>
              <a:rPr lang="pt-BR" sz="26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preocupação de apenas 36% dos entrevistados.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0D54CA1-9936-4DBE-8DBC-E7DB98987D10}"/>
              </a:ext>
            </a:extLst>
          </p:cNvPr>
          <p:cNvSpPr txBox="1"/>
          <p:nvPr/>
        </p:nvSpPr>
        <p:spPr>
          <a:xfrm>
            <a:off x="1268146" y="1943373"/>
            <a:ext cx="7642249" cy="125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"/>
              <a:buChar char="➔"/>
            </a:pPr>
            <a:r>
              <a:rPr lang="pt-BR" sz="20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Baixa autoestima</a:t>
            </a:r>
          </a:p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"/>
              <a:buChar char="➔"/>
            </a:pPr>
            <a:r>
              <a:rPr lang="pt-BR" sz="20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Falta de sentimento de orgulho e pertencimento</a:t>
            </a:r>
          </a:p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"/>
              <a:buChar char="➔"/>
            </a:pPr>
            <a:r>
              <a:rPr lang="pt-BR" sz="20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Ausência de vínculos afetivos com a identidade local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DA845B8-D649-4B5F-8ABE-7D76FBA77376}"/>
              </a:ext>
            </a:extLst>
          </p:cNvPr>
          <p:cNvSpPr txBox="1"/>
          <p:nvPr/>
        </p:nvSpPr>
        <p:spPr>
          <a:xfrm>
            <a:off x="350409" y="3551909"/>
            <a:ext cx="844318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Resgatar os elementos culturais para agregar valor aos produtos.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/>
        </p:nvSpPr>
        <p:spPr>
          <a:xfrm>
            <a:off x="438514" y="4875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2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76% dos entrevistados desejam participar de uma capacitação</a:t>
            </a:r>
            <a:endParaRPr sz="2200" b="1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19" name="Google Shape;119;p19"/>
          <p:cNvGrpSpPr/>
          <p:nvPr/>
        </p:nvGrpSpPr>
        <p:grpSpPr>
          <a:xfrm>
            <a:off x="74300" y="944425"/>
            <a:ext cx="5837249" cy="1732658"/>
            <a:chOff x="74300" y="944425"/>
            <a:chExt cx="5837249" cy="1732658"/>
          </a:xfrm>
        </p:grpSpPr>
        <p:sp>
          <p:nvSpPr>
            <p:cNvPr id="120" name="Google Shape;120;p19"/>
            <p:cNvSpPr/>
            <p:nvPr/>
          </p:nvSpPr>
          <p:spPr>
            <a:xfrm>
              <a:off x="3232450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3504560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3776670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4048780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4320890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3232450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3504560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3776670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4048780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4320890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4592999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4865109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5137219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09329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681439" y="125260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3232450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3504560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3776670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4048780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4320890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4592999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4865109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5137219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5409329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5681439" y="164042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5" name="Google Shape;145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373992" flipH="1">
              <a:off x="2344164" y="1100441"/>
              <a:ext cx="722056" cy="6449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" name="Google Shape;146;p19"/>
            <p:cNvSpPr txBox="1"/>
            <p:nvPr/>
          </p:nvSpPr>
          <p:spPr>
            <a:xfrm>
              <a:off x="74300" y="1393075"/>
              <a:ext cx="2299800" cy="75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4A86E8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Criar</a:t>
              </a:r>
              <a:r>
                <a:rPr lang="pt-BR" sz="1800">
                  <a:latin typeface="Roboto Light"/>
                  <a:ea typeface="Roboto Light"/>
                  <a:cs typeface="Roboto Light"/>
                  <a:sym typeface="Roboto Light"/>
                </a:rPr>
                <a:t> </a:t>
              </a: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novos produtos de sucesso </a:t>
              </a:r>
              <a:r>
                <a:rPr lang="pt-BR" sz="1800">
                  <a:solidFill>
                    <a:srgbClr val="4285F4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(38%)</a:t>
              </a:r>
              <a:endParaRPr sz="1800">
                <a:solidFill>
                  <a:srgbClr val="4285F4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4048780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4320890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4592999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4865109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5137219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4592999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4865109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5137219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5409329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5681439" y="202824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3232450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3504560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776670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19"/>
          <p:cNvGrpSpPr/>
          <p:nvPr/>
        </p:nvGrpSpPr>
        <p:grpSpPr>
          <a:xfrm>
            <a:off x="3232450" y="1748588"/>
            <a:ext cx="5911550" cy="2479789"/>
            <a:chOff x="3232450" y="1748588"/>
            <a:chExt cx="5911550" cy="2479789"/>
          </a:xfrm>
        </p:grpSpPr>
        <p:sp>
          <p:nvSpPr>
            <p:cNvPr id="161" name="Google Shape;161;p19"/>
            <p:cNvSpPr/>
            <p:nvPr/>
          </p:nvSpPr>
          <p:spPr>
            <a:xfrm>
              <a:off x="3232450" y="396736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3504560" y="396736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5409329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5681439" y="2416071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3232450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3504560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3776670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4048780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4320890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4592999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4865109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5137219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409329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5681439" y="2803895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3232450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3504560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3776670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4048780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4320890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4592999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4865109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5137219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409329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5681439" y="3191718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3232450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3504560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3776670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4048780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4320890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4592999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4865109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5137219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5409329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5681439" y="3579542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E99E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5" name="Google Shape;195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3682038" flipH="1">
              <a:off x="6040456" y="2329407"/>
              <a:ext cx="739994" cy="635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19"/>
            <p:cNvSpPr txBox="1"/>
            <p:nvPr/>
          </p:nvSpPr>
          <p:spPr>
            <a:xfrm>
              <a:off x="6695100" y="1748588"/>
              <a:ext cx="24489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Como definir </a:t>
              </a:r>
              <a:r>
                <a:rPr lang="pt-BR" sz="1800">
                  <a:solidFill>
                    <a:srgbClr val="E99E2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preço</a:t>
              </a:r>
              <a:r>
                <a:rPr lang="pt-BR" sz="18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 </a:t>
              </a: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de seus produtos </a:t>
              </a:r>
              <a:r>
                <a:rPr lang="pt-BR" sz="1800">
                  <a:solidFill>
                    <a:srgbClr val="E99E2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(34%)</a:t>
              </a:r>
              <a:endParaRPr sz="1800">
                <a:solidFill>
                  <a:srgbClr val="E99E26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74300" y="3334213"/>
            <a:ext cx="5837249" cy="1460156"/>
            <a:chOff x="74300" y="3334213"/>
            <a:chExt cx="5837249" cy="1460156"/>
          </a:xfrm>
        </p:grpSpPr>
        <p:pic>
          <p:nvPicPr>
            <p:cNvPr id="198" name="Google Shape;198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3501541">
              <a:off x="2258784" y="3996563"/>
              <a:ext cx="739999" cy="6353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9" name="Google Shape;199;p19"/>
            <p:cNvSpPr txBox="1"/>
            <p:nvPr/>
          </p:nvSpPr>
          <p:spPr>
            <a:xfrm>
              <a:off x="74300" y="3334213"/>
              <a:ext cx="2678700" cy="9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Como divulgar seu trabalho em </a:t>
              </a:r>
              <a:r>
                <a:rPr lang="pt-BR" sz="1800">
                  <a:solidFill>
                    <a:srgbClr val="34A853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redes sociais (11%)</a:t>
              </a:r>
              <a:endParaRPr sz="1800">
                <a:solidFill>
                  <a:srgbClr val="34A853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grpSp>
          <p:nvGrpSpPr>
            <p:cNvPr id="200" name="Google Shape;200;p19"/>
            <p:cNvGrpSpPr/>
            <p:nvPr/>
          </p:nvGrpSpPr>
          <p:grpSpPr>
            <a:xfrm>
              <a:off x="3232450" y="3967365"/>
              <a:ext cx="2679099" cy="591037"/>
              <a:chOff x="3232450" y="3967365"/>
              <a:chExt cx="2679099" cy="591037"/>
            </a:xfrm>
          </p:grpSpPr>
          <p:sp>
            <p:nvSpPr>
              <p:cNvPr id="201" name="Google Shape;201;p19"/>
              <p:cNvSpPr/>
              <p:nvPr/>
            </p:nvSpPr>
            <p:spPr>
              <a:xfrm>
                <a:off x="3776670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4048780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4320890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4592999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4865109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5137219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5409329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5681439" y="3967365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3232450" y="4297390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3504560" y="4297390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3776670" y="4297390"/>
                <a:ext cx="230110" cy="26101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847" extrusionOk="0">
                    <a:moveTo>
                      <a:pt x="423" y="423"/>
                    </a:moveTo>
                    <a:cubicBezTo>
                      <a:pt x="542" y="423"/>
                      <a:pt x="635" y="327"/>
                      <a:pt x="635" y="212"/>
                    </a:cubicBezTo>
                    <a:cubicBezTo>
                      <a:pt x="635" y="93"/>
                      <a:pt x="539" y="0"/>
                      <a:pt x="423" y="0"/>
                    </a:cubicBezTo>
                    <a:cubicBezTo>
                      <a:pt x="308" y="0"/>
                      <a:pt x="212" y="96"/>
                      <a:pt x="212" y="212"/>
                    </a:cubicBezTo>
                    <a:cubicBezTo>
                      <a:pt x="209" y="327"/>
                      <a:pt x="305" y="423"/>
                      <a:pt x="423" y="423"/>
                    </a:cubicBezTo>
                    <a:close/>
                    <a:moveTo>
                      <a:pt x="423" y="528"/>
                    </a:moveTo>
                    <a:cubicBezTo>
                      <a:pt x="282" y="528"/>
                      <a:pt x="0" y="598"/>
                      <a:pt x="0" y="738"/>
                    </a:cubicBezTo>
                    <a:lnTo>
                      <a:pt x="0" y="846"/>
                    </a:lnTo>
                    <a:lnTo>
                      <a:pt x="850" y="846"/>
                    </a:lnTo>
                    <a:lnTo>
                      <a:pt x="850" y="738"/>
                    </a:lnTo>
                    <a:cubicBezTo>
                      <a:pt x="847" y="601"/>
                      <a:pt x="564" y="528"/>
                      <a:pt x="423" y="528"/>
                    </a:cubicBezTo>
                    <a:close/>
                  </a:path>
                </a:pathLst>
              </a:custGeom>
              <a:solidFill>
                <a:srgbClr val="34A8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2" name="Google Shape;212;p19"/>
          <p:cNvGrpSpPr/>
          <p:nvPr/>
        </p:nvGrpSpPr>
        <p:grpSpPr>
          <a:xfrm>
            <a:off x="4048780" y="3334225"/>
            <a:ext cx="5184820" cy="1373957"/>
            <a:chOff x="4048780" y="3334225"/>
            <a:chExt cx="5184820" cy="1373957"/>
          </a:xfrm>
        </p:grpSpPr>
        <p:sp>
          <p:nvSpPr>
            <p:cNvPr id="213" name="Google Shape;213;p19"/>
            <p:cNvSpPr/>
            <p:nvPr/>
          </p:nvSpPr>
          <p:spPr>
            <a:xfrm>
              <a:off x="4048780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4320890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4592999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4865109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5137219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5409329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5681439" y="4297390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0" name="Google Shape;220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3682038" flipH="1">
              <a:off x="6104031" y="3915032"/>
              <a:ext cx="739994" cy="635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" name="Google Shape;221;p19"/>
            <p:cNvSpPr txBox="1"/>
            <p:nvPr/>
          </p:nvSpPr>
          <p:spPr>
            <a:xfrm>
              <a:off x="6784700" y="3334225"/>
              <a:ext cx="24489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Como criar seu </a:t>
              </a:r>
              <a:r>
                <a:rPr lang="pt-BR" sz="1800">
                  <a:solidFill>
                    <a:srgbClr val="98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próprio site (7%)</a:t>
              </a:r>
              <a:endParaRPr sz="1800">
                <a:solidFill>
                  <a:srgbClr val="98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22" name="Google Shape;222;p19"/>
          <p:cNvGrpSpPr/>
          <p:nvPr/>
        </p:nvGrpSpPr>
        <p:grpSpPr>
          <a:xfrm>
            <a:off x="3232450" y="4558263"/>
            <a:ext cx="5320850" cy="461700"/>
            <a:chOff x="3232450" y="4558263"/>
            <a:chExt cx="5320850" cy="461700"/>
          </a:xfrm>
        </p:grpSpPr>
        <p:sp>
          <p:nvSpPr>
            <p:cNvPr id="223" name="Google Shape;223;p19"/>
            <p:cNvSpPr/>
            <p:nvPr/>
          </p:nvSpPr>
          <p:spPr>
            <a:xfrm>
              <a:off x="3232450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3504560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3776670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4048780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320890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592999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865109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5137219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5409329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5681439" y="4658614"/>
              <a:ext cx="230110" cy="261012"/>
            </a:xfrm>
            <a:custGeom>
              <a:avLst/>
              <a:gdLst/>
              <a:ahLst/>
              <a:cxnLst/>
              <a:rect l="l" t="t" r="r" b="b"/>
              <a:pathLst>
                <a:path w="851" h="847" extrusionOk="0">
                  <a:moveTo>
                    <a:pt x="423" y="423"/>
                  </a:moveTo>
                  <a:cubicBezTo>
                    <a:pt x="542" y="423"/>
                    <a:pt x="635" y="327"/>
                    <a:pt x="635" y="212"/>
                  </a:cubicBezTo>
                  <a:cubicBezTo>
                    <a:pt x="635" y="93"/>
                    <a:pt x="539" y="0"/>
                    <a:pt x="423" y="0"/>
                  </a:cubicBezTo>
                  <a:cubicBezTo>
                    <a:pt x="308" y="0"/>
                    <a:pt x="212" y="96"/>
                    <a:pt x="212" y="212"/>
                  </a:cubicBezTo>
                  <a:cubicBezTo>
                    <a:pt x="209" y="327"/>
                    <a:pt x="305" y="423"/>
                    <a:pt x="423" y="423"/>
                  </a:cubicBezTo>
                  <a:close/>
                  <a:moveTo>
                    <a:pt x="423" y="528"/>
                  </a:moveTo>
                  <a:cubicBezTo>
                    <a:pt x="282" y="528"/>
                    <a:pt x="0" y="598"/>
                    <a:pt x="0" y="738"/>
                  </a:cubicBezTo>
                  <a:lnTo>
                    <a:pt x="0" y="846"/>
                  </a:lnTo>
                  <a:lnTo>
                    <a:pt x="850" y="846"/>
                  </a:lnTo>
                  <a:lnTo>
                    <a:pt x="850" y="738"/>
                  </a:lnTo>
                  <a:cubicBezTo>
                    <a:pt x="847" y="601"/>
                    <a:pt x="564" y="528"/>
                    <a:pt x="423" y="528"/>
                  </a:cubicBezTo>
                  <a:close/>
                </a:path>
              </a:pathLst>
            </a:custGeom>
            <a:solidFill>
              <a:srgbClr val="3C404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9"/>
            <p:cNvSpPr txBox="1"/>
            <p:nvPr/>
          </p:nvSpPr>
          <p:spPr>
            <a:xfrm>
              <a:off x="6104400" y="4558263"/>
              <a:ext cx="2448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Outros (10%)</a:t>
              </a:r>
              <a:endParaRPr sz="1800">
                <a:solidFill>
                  <a:srgbClr val="98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 txBox="1"/>
          <p:nvPr/>
        </p:nvSpPr>
        <p:spPr>
          <a:xfrm>
            <a:off x="439800" y="1584315"/>
            <a:ext cx="8264400" cy="1974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>
              <a:spcAft>
                <a:spcPts val="1000"/>
              </a:spcAft>
            </a:pPr>
            <a:r>
              <a:rPr lang="pt-BR" sz="36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Nesse sentido, as </a:t>
            </a:r>
            <a:r>
              <a:rPr lang="pt-BR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Oficinas Criativas </a:t>
            </a:r>
            <a:r>
              <a:rPr lang="pt-BR" sz="36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são a melhor resposta que o SEBRAE pode aportar.</a:t>
            </a:r>
            <a:endParaRPr sz="3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1"/>
          <p:cNvSpPr/>
          <p:nvPr/>
        </p:nvSpPr>
        <p:spPr>
          <a:xfrm>
            <a:off x="386714" y="137697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None/>
            </a:pPr>
            <a:r>
              <a:rPr lang="pt-BR" sz="2400" b="1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Entraves para expansão da produção</a:t>
            </a:r>
            <a:endParaRPr sz="2400" b="1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1"/>
          <p:cNvSpPr/>
          <p:nvPr/>
        </p:nvSpPr>
        <p:spPr>
          <a:xfrm>
            <a:off x="0" y="552000"/>
            <a:ext cx="36900" cy="4144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1"/>
          <p:cNvSpPr txBox="1"/>
          <p:nvPr/>
        </p:nvSpPr>
        <p:spPr>
          <a:xfrm>
            <a:off x="386725" y="644600"/>
            <a:ext cx="31674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Condições de trabalho</a:t>
            </a:r>
            <a:endParaRPr b="1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Citada por 40% dos artesãos abrange, principalmente, questões de espaço e maquinário.</a:t>
            </a: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Acesso ao crédito</a:t>
            </a:r>
            <a:endParaRPr b="1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Para 29% dos artesãos esta foi a principal dificuldades. O incentivo a formalização pode afetar positivamente este aspecto.</a:t>
            </a: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Obtenção de matéria-prima</a:t>
            </a:r>
            <a:endParaRPr b="1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Dificuldade em obtenção de matéria-prima é citada por 27% dos entrevistados. A maioria dos artesãos adquirem seus insumos na suas própria cidade.</a:t>
            </a:r>
            <a:endParaRPr sz="11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" name="Google Shape;246;p21"/>
          <p:cNvGrpSpPr/>
          <p:nvPr/>
        </p:nvGrpSpPr>
        <p:grpSpPr>
          <a:xfrm>
            <a:off x="3637525" y="599775"/>
            <a:ext cx="5186176" cy="4122261"/>
            <a:chOff x="3637525" y="599775"/>
            <a:chExt cx="5186176" cy="4122261"/>
          </a:xfrm>
        </p:grpSpPr>
        <p:pic>
          <p:nvPicPr>
            <p:cNvPr id="247" name="Google Shape;247;p21"/>
            <p:cNvPicPr preferRelativeResize="0"/>
            <p:nvPr/>
          </p:nvPicPr>
          <p:blipFill rotWithShape="1">
            <a:blip r:embed="rId3">
              <a:alphaModFix/>
            </a:blip>
            <a:srcRect l="16375" t="11151" r="11197" b="10540"/>
            <a:stretch/>
          </p:blipFill>
          <p:spPr>
            <a:xfrm>
              <a:off x="3637525" y="984663"/>
              <a:ext cx="5186176" cy="37373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21"/>
            <p:cNvSpPr txBox="1"/>
            <p:nvPr/>
          </p:nvSpPr>
          <p:spPr>
            <a:xfrm>
              <a:off x="3744750" y="599775"/>
              <a:ext cx="3507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 dirty="0">
                  <a:solidFill>
                    <a:srgbClr val="5F6368"/>
                  </a:solidFill>
                  <a:latin typeface="Roboto"/>
                  <a:ea typeface="Roboto"/>
                  <a:cs typeface="Roboto"/>
                  <a:sym typeface="Roboto"/>
                </a:rPr>
                <a:t>Principais matérias-primas dos artesãos</a:t>
              </a:r>
              <a:endParaRPr sz="1300" dirty="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3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807</Words>
  <Application>Microsoft Office PowerPoint</Application>
  <PresentationFormat>Apresentação na tela (16:9)</PresentationFormat>
  <Paragraphs>130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2" baseType="lpstr">
      <vt:lpstr>Google Sans</vt:lpstr>
      <vt:lpstr>Google Sans Medium</vt:lpstr>
      <vt:lpstr>Roboto Light</vt:lpstr>
      <vt:lpstr>Roboto</vt:lpstr>
      <vt:lpstr>Calibri</vt:lpstr>
      <vt:lpstr>Arial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flávio macaubas</cp:lastModifiedBy>
  <cp:revision>3</cp:revision>
  <dcterms:modified xsi:type="dcterms:W3CDTF">2022-03-12T15:44:37Z</dcterms:modified>
</cp:coreProperties>
</file>